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5"/>
  </p:notesMasterIdLst>
  <p:handoutMasterIdLst>
    <p:handoutMasterId r:id="rId26"/>
  </p:handoutMasterIdLst>
  <p:sldIdLst>
    <p:sldId id="256" r:id="rId2"/>
    <p:sldId id="257" r:id="rId3"/>
    <p:sldId id="259" r:id="rId4"/>
    <p:sldId id="258" r:id="rId5"/>
    <p:sldId id="282" r:id="rId6"/>
    <p:sldId id="260" r:id="rId7"/>
    <p:sldId id="267" r:id="rId8"/>
    <p:sldId id="261" r:id="rId9"/>
    <p:sldId id="268" r:id="rId10"/>
    <p:sldId id="266" r:id="rId11"/>
    <p:sldId id="269" r:id="rId12"/>
    <p:sldId id="271" r:id="rId13"/>
    <p:sldId id="264" r:id="rId14"/>
    <p:sldId id="275" r:id="rId15"/>
    <p:sldId id="276" r:id="rId16"/>
    <p:sldId id="277" r:id="rId17"/>
    <p:sldId id="270" r:id="rId18"/>
    <p:sldId id="278" r:id="rId19"/>
    <p:sldId id="279" r:id="rId20"/>
    <p:sldId id="280" r:id="rId21"/>
    <p:sldId id="265" r:id="rId22"/>
    <p:sldId id="274" r:id="rId23"/>
    <p:sldId id="2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18"/>
    <p:restoredTop sz="73757"/>
  </p:normalViewPr>
  <p:slideViewPr>
    <p:cSldViewPr snapToGrid="0" snapToObjects="1">
      <p:cViewPr varScale="1">
        <p:scale>
          <a:sx n="87" d="100"/>
          <a:sy n="87" d="100"/>
        </p:scale>
        <p:origin x="7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9BB053-2CB7-EA45-B3DB-86E41EA7D53B}" type="datetimeFigureOut">
              <a:rPr lang="en-US" smtClean="0"/>
              <a:t>8/11/17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2B55CC-7C11-4D4D-AA7F-3095B51E4F9A}" type="slidenum">
              <a:rPr lang="en-US" smtClean="0"/>
              <a:t>‹#›</a:t>
            </a:fld>
            <a:endParaRPr lang="en-US"/>
          </a:p>
        </p:txBody>
      </p:sp>
    </p:spTree>
    <p:extLst>
      <p:ext uri="{BB962C8B-B14F-4D97-AF65-F5344CB8AC3E}">
        <p14:creationId xmlns:p14="http://schemas.microsoft.com/office/powerpoint/2010/main" val="828744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3032A8-9286-F34A-9E70-21ECA0BC7703}" type="datetimeFigureOut">
              <a:rPr lang="en-US" smtClean="0"/>
              <a:t>8/11/17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4FBD3D-1A45-FE49-95BD-763258CFA3C1}" type="slidenum">
              <a:rPr lang="en-US" smtClean="0"/>
              <a:t>‹#›</a:t>
            </a:fld>
            <a:endParaRPr lang="en-US"/>
          </a:p>
        </p:txBody>
      </p:sp>
    </p:spTree>
    <p:extLst>
      <p:ext uri="{BB962C8B-B14F-4D97-AF65-F5344CB8AC3E}">
        <p14:creationId xmlns:p14="http://schemas.microsoft.com/office/powerpoint/2010/main" val="1791079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4FBD3D-1A45-FE49-95BD-763258CFA3C1}" type="slidenum">
              <a:rPr lang="en-US" smtClean="0"/>
              <a:t>1</a:t>
            </a:fld>
            <a:endParaRPr lang="en-US"/>
          </a:p>
        </p:txBody>
      </p:sp>
    </p:spTree>
    <p:extLst>
      <p:ext uri="{BB962C8B-B14F-4D97-AF65-F5344CB8AC3E}">
        <p14:creationId xmlns:p14="http://schemas.microsoft.com/office/powerpoint/2010/main" val="2139911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4FBD3D-1A45-FE49-95BD-763258CFA3C1}" type="slidenum">
              <a:rPr lang="en-US" smtClean="0"/>
              <a:t>5</a:t>
            </a:fld>
            <a:endParaRPr lang="en-US"/>
          </a:p>
        </p:txBody>
      </p:sp>
    </p:spTree>
    <p:extLst>
      <p:ext uri="{BB962C8B-B14F-4D97-AF65-F5344CB8AC3E}">
        <p14:creationId xmlns:p14="http://schemas.microsoft.com/office/powerpoint/2010/main" val="864451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Lh</a:t>
            </a:r>
            <a:r>
              <a:rPr lang="en-US" dirty="0" smtClean="0"/>
              <a:t>: copy number</a:t>
            </a:r>
            <a:endParaRPr lang="en-US" dirty="0"/>
          </a:p>
        </p:txBody>
      </p:sp>
      <p:sp>
        <p:nvSpPr>
          <p:cNvPr id="4" name="Slide Number Placeholder 3"/>
          <p:cNvSpPr>
            <a:spLocks noGrp="1"/>
          </p:cNvSpPr>
          <p:nvPr>
            <p:ph type="sldNum" sz="quarter" idx="10"/>
          </p:nvPr>
        </p:nvSpPr>
        <p:spPr/>
        <p:txBody>
          <a:bodyPr/>
          <a:lstStyle/>
          <a:p>
            <a:fld id="{DB4FBD3D-1A45-FE49-95BD-763258CFA3C1}" type="slidenum">
              <a:rPr lang="en-US" smtClean="0"/>
              <a:t>13</a:t>
            </a:fld>
            <a:endParaRPr lang="en-US"/>
          </a:p>
        </p:txBody>
      </p:sp>
    </p:spTree>
    <p:extLst>
      <p:ext uri="{BB962C8B-B14F-4D97-AF65-F5344CB8AC3E}">
        <p14:creationId xmlns:p14="http://schemas.microsoft.com/office/powerpoint/2010/main" val="1400355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Stats</a:t>
            </a:r>
            <a:r>
              <a:rPr lang="en-US" baseline="0" dirty="0" smtClean="0"/>
              <a:t> from R</a:t>
            </a:r>
            <a:endParaRPr lang="en-US" dirty="0"/>
          </a:p>
        </p:txBody>
      </p:sp>
      <p:sp>
        <p:nvSpPr>
          <p:cNvPr id="4" name="Slide Number Placeholder 3"/>
          <p:cNvSpPr>
            <a:spLocks noGrp="1"/>
          </p:cNvSpPr>
          <p:nvPr>
            <p:ph type="sldNum" sz="quarter" idx="10"/>
          </p:nvPr>
        </p:nvSpPr>
        <p:spPr/>
        <p:txBody>
          <a:bodyPr/>
          <a:lstStyle/>
          <a:p>
            <a:fld id="{DB4FBD3D-1A45-FE49-95BD-763258CFA3C1}" type="slidenum">
              <a:rPr lang="en-US" smtClean="0"/>
              <a:t>14</a:t>
            </a:fld>
            <a:endParaRPr lang="en-US"/>
          </a:p>
        </p:txBody>
      </p:sp>
    </p:spTree>
    <p:extLst>
      <p:ext uri="{BB962C8B-B14F-4D97-AF65-F5344CB8AC3E}">
        <p14:creationId xmlns:p14="http://schemas.microsoft.com/office/powerpoint/2010/main" val="400262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3508F57-F8C0-714F-8477-E7C4ABF327BA}" type="datetimeFigureOut">
              <a:rPr lang="en-US" smtClean="0"/>
              <a:t>8/11/17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A72646-4659-3B44-886F-E405F39CE13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3508F57-F8C0-714F-8477-E7C4ABF327BA}" type="datetimeFigureOut">
              <a:rPr lang="en-US" smtClean="0"/>
              <a:t>8/11/17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A72646-4659-3B44-886F-E405F39CE13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3508F57-F8C0-714F-8477-E7C4ABF327BA}" type="datetimeFigureOut">
              <a:rPr lang="en-US" smtClean="0"/>
              <a:t>8/11/17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A72646-4659-3B44-886F-E405F39CE13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3508F57-F8C0-714F-8477-E7C4ABF327BA}" type="datetimeFigureOut">
              <a:rPr lang="en-US" smtClean="0"/>
              <a:t>8/11/17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A72646-4659-3B44-886F-E405F39CE13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508F57-F8C0-714F-8477-E7C4ABF327BA}" type="datetimeFigureOut">
              <a:rPr lang="en-US" smtClean="0"/>
              <a:t>8/11/17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A72646-4659-3B44-886F-E405F39CE13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3508F57-F8C0-714F-8477-E7C4ABF327BA}" type="datetimeFigureOut">
              <a:rPr lang="en-US" smtClean="0"/>
              <a:t>8/11/17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A72646-4659-3B44-886F-E405F39CE13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3508F57-F8C0-714F-8477-E7C4ABF327BA}" type="datetimeFigureOut">
              <a:rPr lang="en-US" smtClean="0"/>
              <a:t>8/11/17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A72646-4659-3B44-886F-E405F39CE13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3508F57-F8C0-714F-8477-E7C4ABF327BA}" type="datetimeFigureOut">
              <a:rPr lang="en-US" smtClean="0"/>
              <a:t>8/11/17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A72646-4659-3B44-886F-E405F39CE13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3508F57-F8C0-714F-8477-E7C4ABF327BA}" type="datetimeFigureOut">
              <a:rPr lang="en-US" smtClean="0"/>
              <a:t>8/11/17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7A72646-4659-3B44-886F-E405F39CE13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3508F57-F8C0-714F-8477-E7C4ABF327BA}" type="datetimeFigureOut">
              <a:rPr lang="en-US" smtClean="0"/>
              <a:t>8/11/17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7A72646-4659-3B44-886F-E405F39CE13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508F57-F8C0-714F-8477-E7C4ABF327BA}" type="datetimeFigureOut">
              <a:rPr lang="en-US" smtClean="0"/>
              <a:t>8/11/17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A72646-4659-3B44-886F-E405F39CE13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3508F57-F8C0-714F-8477-E7C4ABF327BA}" type="datetimeFigureOut">
              <a:rPr lang="en-US" smtClean="0"/>
              <a:t>8/11/17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7A72646-4659-3B44-886F-E405F39CE13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8592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2.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 Id="rId3" Type="http://schemas.openxmlformats.org/officeDocument/2006/relationships/image" Target="../media/image2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3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 Id="rId3" Type="http://schemas.openxmlformats.org/officeDocument/2006/relationships/image" Target="../media/image3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8.tiff"/><Relationship Id="rId8"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OmicCircos in R</a:t>
            </a:r>
            <a:endParaRPr lang="en-US" dirty="0"/>
          </a:p>
        </p:txBody>
      </p:sp>
      <p:sp>
        <p:nvSpPr>
          <p:cNvPr id="3" name="Subtitle 2"/>
          <p:cNvSpPr>
            <a:spLocks noGrp="1"/>
          </p:cNvSpPr>
          <p:nvPr>
            <p:ph type="subTitle" idx="1"/>
          </p:nvPr>
        </p:nvSpPr>
        <p:spPr/>
        <p:txBody>
          <a:bodyPr/>
          <a:lstStyle/>
          <a:p>
            <a:r>
              <a:rPr lang="en-US" smtClean="0"/>
              <a:t>Maarten Leerkes PhD</a:t>
            </a:r>
            <a:endParaRPr lang="en-US" dirty="0"/>
          </a:p>
        </p:txBody>
      </p:sp>
    </p:spTree>
    <p:extLst>
      <p:ext uri="{BB962C8B-B14F-4D97-AF65-F5344CB8AC3E}">
        <p14:creationId xmlns:p14="http://schemas.microsoft.com/office/powerpoint/2010/main" val="6724307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522" y="219705"/>
            <a:ext cx="11067619" cy="701731"/>
          </a:xfrm>
          <a:solidFill>
            <a:schemeClr val="accent4">
              <a:lumMod val="20000"/>
              <a:lumOff val="80000"/>
            </a:schemeClr>
          </a:solidFill>
        </p:spPr>
        <p:txBody>
          <a:bodyPr wrap="square">
            <a:spAutoFit/>
          </a:bodyPr>
          <a:lstStyle/>
          <a:p>
            <a:r>
              <a:rPr lang="en-US" dirty="0" smtClean="0"/>
              <a:t>Prepare R environment</a:t>
            </a:r>
            <a:endParaRPr lang="en-US" dirty="0"/>
          </a:p>
        </p:txBody>
      </p:sp>
      <p:grpSp>
        <p:nvGrpSpPr>
          <p:cNvPr id="13" name="Group 12"/>
          <p:cNvGrpSpPr/>
          <p:nvPr/>
        </p:nvGrpSpPr>
        <p:grpSpPr>
          <a:xfrm>
            <a:off x="1324764" y="1062618"/>
            <a:ext cx="4838041" cy="1468353"/>
            <a:chOff x="1735550" y="1019097"/>
            <a:chExt cx="4941246" cy="1533525"/>
          </a:xfrm>
        </p:grpSpPr>
        <p:sp>
          <p:nvSpPr>
            <p:cNvPr id="4" name="TextBox 3"/>
            <p:cNvSpPr txBox="1"/>
            <p:nvPr/>
          </p:nvSpPr>
          <p:spPr>
            <a:xfrm>
              <a:off x="3956756" y="1601193"/>
              <a:ext cx="2720040" cy="369332"/>
            </a:xfrm>
            <a:prstGeom prst="rect">
              <a:avLst/>
            </a:prstGeom>
            <a:noFill/>
          </p:spPr>
          <p:txBody>
            <a:bodyPr wrap="none" rtlCol="0">
              <a:spAutoFit/>
            </a:bodyPr>
            <a:lstStyle/>
            <a:p>
              <a:pPr marL="0" lvl="1"/>
              <a:r>
                <a:rPr lang="en-US" dirty="0"/>
                <a:t>https://</a:t>
              </a:r>
              <a:r>
                <a:rPr lang="en-US" dirty="0" err="1" smtClean="0"/>
                <a:t>www.r-project.org</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5550" y="1019097"/>
              <a:ext cx="2009775" cy="1533525"/>
            </a:xfrm>
            <a:prstGeom prst="rect">
              <a:avLst/>
            </a:prstGeom>
          </p:spPr>
        </p:pic>
      </p:grpSp>
      <p:grpSp>
        <p:nvGrpSpPr>
          <p:cNvPr id="15" name="Group 14"/>
          <p:cNvGrpSpPr/>
          <p:nvPr/>
        </p:nvGrpSpPr>
        <p:grpSpPr>
          <a:xfrm>
            <a:off x="3856548" y="2793668"/>
            <a:ext cx="5876176" cy="1079500"/>
            <a:chOff x="4019386" y="2690644"/>
            <a:chExt cx="5876176" cy="1079500"/>
          </a:xfrm>
        </p:grpSpPr>
        <p:sp>
          <p:nvSpPr>
            <p:cNvPr id="6" name="TextBox 5"/>
            <p:cNvSpPr txBox="1"/>
            <p:nvPr/>
          </p:nvSpPr>
          <p:spPr>
            <a:xfrm>
              <a:off x="7231755" y="3045728"/>
              <a:ext cx="2663807" cy="369332"/>
            </a:xfrm>
            <a:prstGeom prst="rect">
              <a:avLst/>
            </a:prstGeom>
            <a:noFill/>
          </p:spPr>
          <p:txBody>
            <a:bodyPr wrap="square" rtlCol="0">
              <a:spAutoFit/>
            </a:bodyPr>
            <a:lstStyle/>
            <a:p>
              <a:pPr marL="0" lvl="1"/>
              <a:r>
                <a:rPr lang="en-US" dirty="0"/>
                <a:t>https://</a:t>
              </a:r>
              <a:r>
                <a:rPr lang="en-US" dirty="0" err="1" smtClean="0"/>
                <a:t>www.rstudio.com</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9386" y="2690644"/>
              <a:ext cx="3048000" cy="1079500"/>
            </a:xfrm>
            <a:prstGeom prst="rect">
              <a:avLst/>
            </a:prstGeom>
          </p:spPr>
        </p:pic>
      </p:grpSp>
      <p:grpSp>
        <p:nvGrpSpPr>
          <p:cNvPr id="12" name="Group 11"/>
          <p:cNvGrpSpPr/>
          <p:nvPr/>
        </p:nvGrpSpPr>
        <p:grpSpPr>
          <a:xfrm>
            <a:off x="237315" y="4305597"/>
            <a:ext cx="11857608" cy="2430260"/>
            <a:chOff x="237315" y="4305597"/>
            <a:chExt cx="11857608" cy="243026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6323" y="4792757"/>
              <a:ext cx="7848600" cy="1943100"/>
            </a:xfrm>
            <a:prstGeom prst="rect">
              <a:avLst/>
            </a:prstGeom>
          </p:spPr>
        </p:pic>
        <p:sp>
          <p:nvSpPr>
            <p:cNvPr id="7" name="TextBox 6"/>
            <p:cNvSpPr txBox="1"/>
            <p:nvPr/>
          </p:nvSpPr>
          <p:spPr>
            <a:xfrm>
              <a:off x="4246323" y="4305597"/>
              <a:ext cx="7399911" cy="369332"/>
            </a:xfrm>
            <a:prstGeom prst="rect">
              <a:avLst/>
            </a:prstGeom>
            <a:noFill/>
          </p:spPr>
          <p:txBody>
            <a:bodyPr wrap="none" rtlCol="0">
              <a:spAutoFit/>
            </a:bodyPr>
            <a:lstStyle/>
            <a:p>
              <a:pPr marL="0" lvl="1"/>
              <a:r>
                <a:rPr lang="en-US" dirty="0"/>
                <a:t>https://</a:t>
              </a:r>
              <a:r>
                <a:rPr lang="en-US" dirty="0" err="1" smtClean="0"/>
                <a:t>www.bioconductor.org</a:t>
              </a:r>
              <a:r>
                <a:rPr lang="en-US" dirty="0" smtClean="0"/>
                <a:t>/packages/release/</a:t>
              </a:r>
              <a:r>
                <a:rPr lang="en-US" dirty="0" err="1" smtClean="0"/>
                <a:t>bioc</a:t>
              </a:r>
              <a:r>
                <a:rPr lang="en-US" dirty="0" smtClean="0"/>
                <a:t>/html/</a:t>
              </a:r>
              <a:r>
                <a:rPr lang="en-US" dirty="0" err="1" smtClean="0"/>
                <a:t>OmicCircos.html</a:t>
              </a:r>
              <a:endParaRPr lang="en-US"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315" y="4305597"/>
              <a:ext cx="3882279" cy="1911579"/>
            </a:xfrm>
            <a:prstGeom prst="rect">
              <a:avLst/>
            </a:prstGeom>
          </p:spPr>
        </p:pic>
      </p:grpSp>
    </p:spTree>
    <p:extLst>
      <p:ext uri="{BB962C8B-B14F-4D97-AF65-F5344CB8AC3E}">
        <p14:creationId xmlns:p14="http://schemas.microsoft.com/office/powerpoint/2010/main" val="97253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OmicsCircos</a:t>
            </a:r>
            <a:endParaRPr lang="en-US" dirty="0"/>
          </a:p>
        </p:txBody>
      </p:sp>
      <p:sp>
        <p:nvSpPr>
          <p:cNvPr id="3" name="Content Placeholder 2"/>
          <p:cNvSpPr>
            <a:spLocks noGrp="1"/>
          </p:cNvSpPr>
          <p:nvPr>
            <p:ph idx="1"/>
          </p:nvPr>
        </p:nvSpPr>
        <p:spPr/>
        <p:txBody>
          <a:bodyPr/>
          <a:lstStyle/>
          <a:p>
            <a:pPr lvl="1">
              <a:buFont typeface="Wingdings" charset="2"/>
              <a:buChar char="Ø"/>
            </a:pPr>
            <a:r>
              <a:rPr lang="en-US" dirty="0" smtClean="0">
                <a:solidFill>
                  <a:schemeClr val="bg2">
                    <a:lumMod val="75000"/>
                  </a:schemeClr>
                </a:solidFill>
              </a:rPr>
              <a:t>Data format</a:t>
            </a:r>
          </a:p>
          <a:p>
            <a:pPr lvl="1">
              <a:buFont typeface="Wingdings" charset="2"/>
              <a:buChar char="Ø"/>
            </a:pPr>
            <a:r>
              <a:rPr lang="en-US" dirty="0" smtClean="0">
                <a:solidFill>
                  <a:schemeClr val="bg2">
                    <a:lumMod val="75000"/>
                  </a:schemeClr>
                </a:solidFill>
              </a:rPr>
              <a:t>Installation</a:t>
            </a:r>
          </a:p>
          <a:p>
            <a:pPr lvl="1">
              <a:buFont typeface="Wingdings" charset="2"/>
              <a:buChar char="Ø"/>
            </a:pPr>
            <a:r>
              <a:rPr lang="en-US" dirty="0" smtClean="0"/>
              <a:t>Basic plot setting</a:t>
            </a:r>
          </a:p>
          <a:p>
            <a:pPr lvl="1">
              <a:buFont typeface="Wingdings" charset="2"/>
              <a:buChar char="Ø"/>
            </a:pPr>
            <a:r>
              <a:rPr lang="en-US" dirty="0" smtClean="0">
                <a:solidFill>
                  <a:schemeClr val="bg2">
                    <a:lumMod val="75000"/>
                  </a:schemeClr>
                </a:solidFill>
              </a:rPr>
              <a:t>Advance parameter tuning</a:t>
            </a:r>
          </a:p>
          <a:p>
            <a:pPr lvl="1">
              <a:buFont typeface="Wingdings" charset="2"/>
              <a:buChar char="Ø"/>
            </a:pPr>
            <a:r>
              <a:rPr lang="en-US" dirty="0" smtClean="0">
                <a:solidFill>
                  <a:schemeClr val="bg2">
                    <a:lumMod val="75000"/>
                  </a:schemeClr>
                </a:solidFill>
              </a:rPr>
              <a:t>Integration of R statistics and plotting</a:t>
            </a:r>
          </a:p>
          <a:p>
            <a:endParaRPr lang="en-US" dirty="0"/>
          </a:p>
        </p:txBody>
      </p:sp>
    </p:spTree>
    <p:extLst>
      <p:ext uri="{BB962C8B-B14F-4D97-AF65-F5344CB8AC3E}">
        <p14:creationId xmlns:p14="http://schemas.microsoft.com/office/powerpoint/2010/main" val="15577409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81829"/>
            <a:ext cx="10515600" cy="701731"/>
          </a:xfrm>
          <a:solidFill>
            <a:schemeClr val="accent4">
              <a:lumMod val="20000"/>
              <a:lumOff val="80000"/>
            </a:schemeClr>
          </a:solidFill>
        </p:spPr>
        <p:txBody>
          <a:bodyPr>
            <a:spAutoFit/>
          </a:bodyPr>
          <a:lstStyle/>
          <a:p>
            <a:r>
              <a:rPr lang="en-US" dirty="0" err="1" smtClean="0"/>
              <a:t>basic_plot_data_QC.R</a:t>
            </a:r>
            <a:r>
              <a:rPr lang="en-US" dirty="0" smtClean="0"/>
              <a:t>: QC plots</a:t>
            </a:r>
            <a:endParaRPr lang="en-US" dirty="0"/>
          </a:p>
        </p:txBody>
      </p:sp>
      <p:sp>
        <p:nvSpPr>
          <p:cNvPr id="3" name="Content Placeholder 2"/>
          <p:cNvSpPr>
            <a:spLocks noGrp="1"/>
          </p:cNvSpPr>
          <p:nvPr>
            <p:ph idx="1"/>
          </p:nvPr>
        </p:nvSpPr>
        <p:spPr/>
        <p:txBody>
          <a:bodyPr/>
          <a:lstStyle/>
          <a:p>
            <a:pPr>
              <a:buFont typeface="Wingdings" charset="2"/>
              <a:buChar char="Ø"/>
            </a:pPr>
            <a:r>
              <a:rPr lang="en-US" dirty="0" smtClean="0"/>
              <a:t>Set working directory</a:t>
            </a:r>
          </a:p>
          <a:p>
            <a:pPr>
              <a:buFont typeface="Wingdings" charset="2"/>
              <a:buChar char="Ø"/>
            </a:pPr>
            <a:r>
              <a:rPr lang="en-US" dirty="0" smtClean="0"/>
              <a:t>Load library</a:t>
            </a:r>
          </a:p>
          <a:p>
            <a:pPr>
              <a:buFont typeface="Wingdings" charset="2"/>
              <a:buChar char="Ø"/>
            </a:pPr>
            <a:r>
              <a:rPr lang="en-US" dirty="0" smtClean="0"/>
              <a:t>Check data</a:t>
            </a:r>
          </a:p>
          <a:p>
            <a:pPr lvl="1">
              <a:buFont typeface="Arial" charset="0"/>
              <a:buChar char="•"/>
            </a:pPr>
            <a:r>
              <a:rPr lang="en-US" dirty="0" smtClean="0"/>
              <a:t>Table size</a:t>
            </a:r>
          </a:p>
          <a:p>
            <a:pPr lvl="1">
              <a:buFont typeface="Arial" charset="0"/>
              <a:buChar char="•"/>
            </a:pPr>
            <a:r>
              <a:rPr lang="en-US" dirty="0" smtClean="0"/>
              <a:t>Data structure</a:t>
            </a:r>
          </a:p>
          <a:p>
            <a:pPr lvl="1">
              <a:buFont typeface="Arial" charset="0"/>
              <a:buChar char="•"/>
            </a:pPr>
            <a:r>
              <a:rPr lang="en-US" dirty="0" err="1" smtClean="0"/>
              <a:t>Barplot</a:t>
            </a:r>
            <a:endParaRPr lang="en-US" dirty="0" smtClean="0"/>
          </a:p>
          <a:p>
            <a:pPr lvl="1">
              <a:buFont typeface="Arial" charset="0"/>
              <a:buChar char="•"/>
            </a:pPr>
            <a:r>
              <a:rPr lang="en-US" dirty="0" smtClean="0"/>
              <a:t>PCA plot</a:t>
            </a:r>
          </a:p>
          <a:p>
            <a:pPr lvl="1">
              <a:buFont typeface="Arial" charset="0"/>
              <a:buChar char="•"/>
            </a:pPr>
            <a:r>
              <a:rPr lang="en-US" dirty="0" smtClean="0"/>
              <a:t>Cluster</a:t>
            </a:r>
          </a:p>
          <a:p>
            <a:pPr lvl="1"/>
            <a:endParaRPr lang="en-US" dirty="0" smtClean="0"/>
          </a:p>
          <a:p>
            <a:pPr lvl="1"/>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3723" y="1387841"/>
            <a:ext cx="2455985" cy="245598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3884" y="1217063"/>
            <a:ext cx="2784231" cy="278423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3884" y="3892061"/>
            <a:ext cx="2965939" cy="296593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9869" y="4001294"/>
            <a:ext cx="2419839" cy="2419839"/>
          </a:xfrm>
          <a:prstGeom prst="rect">
            <a:avLst/>
          </a:prstGeom>
        </p:spPr>
      </p:pic>
    </p:spTree>
    <p:extLst>
      <p:ext uri="{BB962C8B-B14F-4D97-AF65-F5344CB8AC3E}">
        <p14:creationId xmlns:p14="http://schemas.microsoft.com/office/powerpoint/2010/main" val="6091933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953" y="331052"/>
            <a:ext cx="10715847" cy="701731"/>
          </a:xfrm>
          <a:solidFill>
            <a:schemeClr val="accent4">
              <a:lumMod val="20000"/>
              <a:lumOff val="80000"/>
            </a:schemeClr>
          </a:solidFill>
        </p:spPr>
        <p:txBody>
          <a:bodyPr>
            <a:spAutoFit/>
          </a:bodyPr>
          <a:lstStyle/>
          <a:p>
            <a:r>
              <a:rPr lang="en-US" dirty="0" err="1" smtClean="0"/>
              <a:t>basic_plot_line.R</a:t>
            </a:r>
            <a:r>
              <a:rPr lang="en-US" dirty="0" smtClean="0"/>
              <a:t>: line plots</a:t>
            </a:r>
            <a:endParaRPr lang="en-US" dirty="0"/>
          </a:p>
        </p:txBody>
      </p:sp>
      <p:sp>
        <p:nvSpPr>
          <p:cNvPr id="3" name="Content Placeholder 2"/>
          <p:cNvSpPr>
            <a:spLocks noGrp="1"/>
          </p:cNvSpPr>
          <p:nvPr>
            <p:ph idx="1"/>
          </p:nvPr>
        </p:nvSpPr>
        <p:spPr/>
        <p:txBody>
          <a:bodyPr/>
          <a:lstStyle/>
          <a:p>
            <a:r>
              <a:rPr lang="en-US" dirty="0"/>
              <a:t>"l": </a:t>
            </a:r>
            <a:r>
              <a:rPr lang="en-US" dirty="0" smtClean="0"/>
              <a:t>line</a:t>
            </a:r>
          </a:p>
          <a:p>
            <a:r>
              <a:rPr lang="en-US" dirty="0"/>
              <a:t>"ls": lines in stair step</a:t>
            </a:r>
            <a:endParaRPr lang="en-US" dirty="0" smtClean="0"/>
          </a:p>
          <a:p>
            <a:r>
              <a:rPr lang="en-US" dirty="0"/>
              <a:t>"</a:t>
            </a:r>
            <a:r>
              <a:rPr lang="en-US" dirty="0" err="1"/>
              <a:t>lh</a:t>
            </a:r>
            <a:r>
              <a:rPr lang="en-US" dirty="0"/>
              <a:t>": horizontal lines</a:t>
            </a:r>
            <a:endParaRPr lang="en-US" dirty="0" smtClean="0"/>
          </a:p>
          <a:p>
            <a:r>
              <a:rPr lang="en-US" dirty="0"/>
              <a:t>"ml": multiple lines (for more than 1 samples</a:t>
            </a:r>
            <a:r>
              <a:rPr lang="en-US" dirty="0" smtClean="0"/>
              <a:t>)</a:t>
            </a:r>
            <a:endParaRPr lang="en-US" dirty="0"/>
          </a:p>
          <a:p>
            <a:r>
              <a:rPr lang="en-US" dirty="0"/>
              <a:t>"ml2": multiple horizontal </a:t>
            </a:r>
            <a:r>
              <a:rPr lang="en-US" dirty="0" smtClean="0"/>
              <a:t>lines</a:t>
            </a:r>
            <a:endParaRPr lang="en-US" dirty="0"/>
          </a:p>
          <a:p>
            <a:r>
              <a:rPr lang="en-US" dirty="0"/>
              <a:t>"ml3": multiple lines in stair </a:t>
            </a:r>
            <a:r>
              <a:rPr lang="en-US" dirty="0" smtClean="0"/>
              <a:t>steps</a:t>
            </a:r>
          </a:p>
          <a:p>
            <a:r>
              <a:rPr lang="en-US" dirty="0"/>
              <a:t>"link": link lines based on Bezier curve</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9368" y="1631073"/>
            <a:ext cx="4812632" cy="4740442"/>
          </a:xfrm>
          <a:prstGeom prst="rect">
            <a:avLst/>
          </a:prstGeom>
        </p:spPr>
      </p:pic>
    </p:spTree>
    <p:extLst>
      <p:ext uri="{BB962C8B-B14F-4D97-AF65-F5344CB8AC3E}">
        <p14:creationId xmlns:p14="http://schemas.microsoft.com/office/powerpoint/2010/main" val="4022071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2511"/>
            <a:ext cx="10515600" cy="701731"/>
          </a:xfrm>
          <a:solidFill>
            <a:schemeClr val="accent4">
              <a:lumMod val="20000"/>
              <a:lumOff val="80000"/>
            </a:schemeClr>
          </a:solidFill>
        </p:spPr>
        <p:txBody>
          <a:bodyPr>
            <a:spAutoFit/>
          </a:bodyPr>
          <a:lstStyle/>
          <a:p>
            <a:r>
              <a:rPr lang="en-US" dirty="0" err="1"/>
              <a:t>b</a:t>
            </a:r>
            <a:r>
              <a:rPr lang="en-US" dirty="0" err="1" smtClean="0"/>
              <a:t>asic_plot_variation.R</a:t>
            </a:r>
            <a:r>
              <a:rPr lang="en-US" dirty="0" smtClean="0"/>
              <a:t>: data stats</a:t>
            </a:r>
            <a:endParaRPr lang="en-US" dirty="0"/>
          </a:p>
        </p:txBody>
      </p:sp>
      <p:sp>
        <p:nvSpPr>
          <p:cNvPr id="3" name="Content Placeholder 2"/>
          <p:cNvSpPr>
            <a:spLocks noGrp="1"/>
          </p:cNvSpPr>
          <p:nvPr>
            <p:ph idx="1"/>
          </p:nvPr>
        </p:nvSpPr>
        <p:spPr>
          <a:xfrm>
            <a:off x="838200" y="1825625"/>
            <a:ext cx="7816702" cy="4128608"/>
          </a:xfrm>
        </p:spPr>
        <p:txBody>
          <a:bodyPr/>
          <a:lstStyle/>
          <a:p>
            <a:r>
              <a:rPr lang="en-US" dirty="0"/>
              <a:t>"quant90": 90% quantile </a:t>
            </a:r>
            <a:r>
              <a:rPr lang="en-US" dirty="0" smtClean="0"/>
              <a:t>lines</a:t>
            </a:r>
          </a:p>
          <a:p>
            <a:r>
              <a:rPr lang="en-US" dirty="0"/>
              <a:t>"</a:t>
            </a:r>
            <a:r>
              <a:rPr lang="en-US" dirty="0" err="1"/>
              <a:t>sv</a:t>
            </a:r>
            <a:r>
              <a:rPr lang="en-US" dirty="0"/>
              <a:t>": dot sizes proportional to the variance</a:t>
            </a:r>
          </a:p>
          <a:p>
            <a:r>
              <a:rPr lang="en-US" dirty="0" smtClean="0"/>
              <a:t>"</a:t>
            </a:r>
            <a:r>
              <a:rPr lang="en-US" dirty="0" err="1"/>
              <a:t>ss</a:t>
            </a:r>
            <a:r>
              <a:rPr lang="en-US" dirty="0"/>
              <a:t>": dot sizes proportional to the </a:t>
            </a:r>
            <a:r>
              <a:rPr lang="en-US" dirty="0" smtClean="0"/>
              <a:t>values</a:t>
            </a:r>
            <a:endParaRPr lang="en-US" dirty="0"/>
          </a:p>
          <a:p>
            <a:r>
              <a:rPr lang="en-US" dirty="0" smtClean="0"/>
              <a:t>"</a:t>
            </a:r>
            <a:r>
              <a:rPr lang="en-US" dirty="0" err="1"/>
              <a:t>heatmap</a:t>
            </a:r>
            <a:r>
              <a:rPr lang="en-US" dirty="0"/>
              <a:t>": </a:t>
            </a:r>
            <a:r>
              <a:rPr lang="en-US" dirty="0" err="1" smtClean="0"/>
              <a:t>heatmap</a:t>
            </a:r>
            <a:endParaRPr lang="en-US" dirty="0" smtClean="0"/>
          </a:p>
          <a:p>
            <a:r>
              <a:rPr lang="en-US" dirty="0"/>
              <a:t>"</a:t>
            </a:r>
            <a:r>
              <a:rPr lang="en-US" dirty="0" err="1"/>
              <a:t>s.sd</a:t>
            </a:r>
            <a:r>
              <a:rPr lang="en-US" dirty="0"/>
              <a:t>": dots proportional to standard </a:t>
            </a:r>
            <a:r>
              <a:rPr lang="en-US" dirty="0" smtClean="0"/>
              <a:t>deviation</a:t>
            </a:r>
          </a:p>
          <a:p>
            <a:r>
              <a:rPr lang="en-US" dirty="0"/>
              <a:t>"ci95": 95% confidence interval </a:t>
            </a:r>
            <a:r>
              <a:rPr lang="en-US" dirty="0" smtClean="0"/>
              <a:t>line</a:t>
            </a:r>
          </a:p>
          <a:p>
            <a:r>
              <a:rPr lang="en-US" dirty="0"/>
              <a:t>"link": link lines based on Bezier </a:t>
            </a:r>
            <a:r>
              <a:rPr lang="en-US" dirty="0" err="1"/>
              <a:t>curv</a:t>
            </a:r>
            <a:endParaRPr lang="en-US" dirty="0" smtClean="0"/>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830" y="1598613"/>
            <a:ext cx="4582632" cy="4582632"/>
          </a:xfrm>
          <a:prstGeom prst="rect">
            <a:avLst/>
          </a:prstGeom>
        </p:spPr>
      </p:pic>
    </p:spTree>
    <p:extLst>
      <p:ext uri="{BB962C8B-B14F-4D97-AF65-F5344CB8AC3E}">
        <p14:creationId xmlns:p14="http://schemas.microsoft.com/office/powerpoint/2010/main" val="17906401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632" y="380479"/>
            <a:ext cx="10515600" cy="701731"/>
          </a:xfrm>
          <a:solidFill>
            <a:schemeClr val="accent4">
              <a:lumMod val="20000"/>
              <a:lumOff val="80000"/>
            </a:schemeClr>
          </a:solidFill>
        </p:spPr>
        <p:txBody>
          <a:bodyPr>
            <a:spAutoFit/>
          </a:bodyPr>
          <a:lstStyle/>
          <a:p>
            <a:r>
              <a:rPr lang="en-US" dirty="0" err="1" smtClean="0"/>
              <a:t>basic_plot_arc.R</a:t>
            </a:r>
            <a:r>
              <a:rPr lang="en-US" dirty="0" smtClean="0"/>
              <a:t>: arc plots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07507" y="1629282"/>
            <a:ext cx="4022725" cy="4022725"/>
          </a:xfrm>
        </p:spPr>
      </p:pic>
      <p:sp>
        <p:nvSpPr>
          <p:cNvPr id="5" name="TextBox 4"/>
          <p:cNvSpPr txBox="1"/>
          <p:nvPr/>
        </p:nvSpPr>
        <p:spPr>
          <a:xfrm>
            <a:off x="714632" y="2301817"/>
            <a:ext cx="5941050" cy="2677656"/>
          </a:xfrm>
          <a:prstGeom prst="rect">
            <a:avLst/>
          </a:prstGeom>
          <a:noFill/>
        </p:spPr>
        <p:txBody>
          <a:bodyPr wrap="none" rtlCol="0">
            <a:spAutoFit/>
          </a:bodyPr>
          <a:lstStyle/>
          <a:p>
            <a:pPr marL="285750" indent="-285750">
              <a:buFont typeface="Arial" charset="0"/>
              <a:buChar char="•"/>
            </a:pPr>
            <a:r>
              <a:rPr lang="en-US" sz="2800" dirty="0"/>
              <a:t>"b3": bar charts with the same </a:t>
            </a:r>
            <a:r>
              <a:rPr lang="en-US" sz="2800" dirty="0" smtClean="0"/>
              <a:t>height</a:t>
            </a:r>
            <a:endParaRPr lang="en-US" sz="2800" dirty="0"/>
          </a:p>
          <a:p>
            <a:pPr marL="285750" indent="-285750">
              <a:buFont typeface="Arial" charset="0"/>
              <a:buChar char="•"/>
            </a:pPr>
            <a:r>
              <a:rPr lang="en-US" sz="2800" dirty="0"/>
              <a:t>"s2": dots with the fixed </a:t>
            </a:r>
            <a:r>
              <a:rPr lang="en-US" sz="2800" dirty="0" smtClean="0"/>
              <a:t>radius</a:t>
            </a:r>
          </a:p>
          <a:p>
            <a:pPr marL="285750" indent="-285750">
              <a:buFont typeface="Arial" charset="0"/>
              <a:buChar char="•"/>
            </a:pPr>
            <a:r>
              <a:rPr lang="en-US" sz="2800" dirty="0"/>
              <a:t>"arc2": arcs with the fixed </a:t>
            </a:r>
            <a:r>
              <a:rPr lang="en-US" sz="2800" dirty="0" smtClean="0"/>
              <a:t>radius</a:t>
            </a:r>
          </a:p>
          <a:p>
            <a:pPr marL="285750" indent="-285750">
              <a:buFont typeface="Arial" charset="0"/>
              <a:buChar char="•"/>
            </a:pPr>
            <a:r>
              <a:rPr lang="en-US" sz="2800" dirty="0"/>
              <a:t>"b2": bi-directional </a:t>
            </a:r>
            <a:r>
              <a:rPr lang="en-US" sz="2800" dirty="0" smtClean="0"/>
              <a:t>bar charts </a:t>
            </a:r>
          </a:p>
          <a:p>
            <a:pPr marL="285750" indent="-285750">
              <a:buFont typeface="Arial" charset="0"/>
              <a:buChar char="•"/>
            </a:pPr>
            <a:r>
              <a:rPr lang="en-US" sz="2800" dirty="0" smtClean="0"/>
              <a:t>"</a:t>
            </a:r>
            <a:r>
              <a:rPr lang="en-US" sz="2800" dirty="0"/>
              <a:t>arc": arcs with variable </a:t>
            </a:r>
            <a:r>
              <a:rPr lang="en-US" sz="2800" dirty="0" smtClean="0"/>
              <a:t>radius</a:t>
            </a:r>
            <a:endParaRPr lang="en-US" sz="2800" dirty="0"/>
          </a:p>
          <a:p>
            <a:endParaRPr lang="en-US" sz="2800" dirty="0"/>
          </a:p>
        </p:txBody>
      </p:sp>
    </p:spTree>
    <p:extLst>
      <p:ext uri="{BB962C8B-B14F-4D97-AF65-F5344CB8AC3E}">
        <p14:creationId xmlns:p14="http://schemas.microsoft.com/office/powerpoint/2010/main" val="14316333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77" y="467026"/>
            <a:ext cx="11100487" cy="701731"/>
          </a:xfrm>
          <a:solidFill>
            <a:schemeClr val="accent4">
              <a:lumMod val="20000"/>
              <a:lumOff val="80000"/>
            </a:schemeClr>
          </a:solidFill>
        </p:spPr>
        <p:txBody>
          <a:bodyPr wrap="square">
            <a:spAutoFit/>
          </a:bodyPr>
          <a:lstStyle/>
          <a:p>
            <a:r>
              <a:rPr lang="en-US" dirty="0" smtClean="0"/>
              <a:t>basic_plot_label1/2.R: labels</a:t>
            </a:r>
            <a:endParaRPr lang="en-US" dirty="0"/>
          </a:p>
        </p:txBody>
      </p:sp>
      <p:sp>
        <p:nvSpPr>
          <p:cNvPr id="3" name="Content Placeholder 2"/>
          <p:cNvSpPr>
            <a:spLocks noGrp="1"/>
          </p:cNvSpPr>
          <p:nvPr>
            <p:ph idx="1"/>
          </p:nvPr>
        </p:nvSpPr>
        <p:spPr>
          <a:xfrm>
            <a:off x="636722" y="1670644"/>
            <a:ext cx="7933841" cy="429768"/>
          </a:xfrm>
        </p:spPr>
        <p:txBody>
          <a:bodyPr>
            <a:normAutofit fontScale="92500" lnSpcReduction="20000"/>
          </a:bodyPr>
          <a:lstStyle/>
          <a:p>
            <a:r>
              <a:rPr lang="en-US" dirty="0"/>
              <a:t>"label": </a:t>
            </a:r>
            <a:r>
              <a:rPr lang="en-US" sz="3000" dirty="0"/>
              <a:t>gene labels or text annotations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331" y="2320544"/>
            <a:ext cx="4571503" cy="457150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4329" y="2320544"/>
            <a:ext cx="4396047" cy="4396047"/>
          </a:xfrm>
          <a:prstGeom prst="rect">
            <a:avLst/>
          </a:prstGeom>
        </p:spPr>
      </p:pic>
    </p:spTree>
    <p:extLst>
      <p:ext uri="{BB962C8B-B14F-4D97-AF65-F5344CB8AC3E}">
        <p14:creationId xmlns:p14="http://schemas.microsoft.com/office/powerpoint/2010/main" val="1304732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OmicsCircos</a:t>
            </a:r>
            <a:endParaRPr lang="en-US" dirty="0"/>
          </a:p>
        </p:txBody>
      </p:sp>
      <p:sp>
        <p:nvSpPr>
          <p:cNvPr id="3" name="Content Placeholder 2"/>
          <p:cNvSpPr>
            <a:spLocks noGrp="1"/>
          </p:cNvSpPr>
          <p:nvPr>
            <p:ph idx="1"/>
          </p:nvPr>
        </p:nvSpPr>
        <p:spPr/>
        <p:txBody>
          <a:bodyPr/>
          <a:lstStyle/>
          <a:p>
            <a:pPr lvl="1">
              <a:buFont typeface="Wingdings" charset="2"/>
              <a:buChar char="Ø"/>
            </a:pPr>
            <a:r>
              <a:rPr lang="en-US" dirty="0" smtClean="0">
                <a:solidFill>
                  <a:schemeClr val="bg2">
                    <a:lumMod val="75000"/>
                  </a:schemeClr>
                </a:solidFill>
              </a:rPr>
              <a:t>Data format</a:t>
            </a:r>
          </a:p>
          <a:p>
            <a:pPr lvl="1">
              <a:buFont typeface="Wingdings" charset="2"/>
              <a:buChar char="Ø"/>
            </a:pPr>
            <a:r>
              <a:rPr lang="en-US" dirty="0" smtClean="0">
                <a:solidFill>
                  <a:schemeClr val="bg2">
                    <a:lumMod val="75000"/>
                  </a:schemeClr>
                </a:solidFill>
              </a:rPr>
              <a:t>Installation</a:t>
            </a:r>
          </a:p>
          <a:p>
            <a:pPr lvl="1">
              <a:buFont typeface="Wingdings" charset="2"/>
              <a:buChar char="Ø"/>
            </a:pPr>
            <a:r>
              <a:rPr lang="en-US" dirty="0" smtClean="0">
                <a:solidFill>
                  <a:schemeClr val="bg2">
                    <a:lumMod val="75000"/>
                  </a:schemeClr>
                </a:solidFill>
              </a:rPr>
              <a:t>Basic plot setting</a:t>
            </a:r>
          </a:p>
          <a:p>
            <a:pPr lvl="1">
              <a:buFont typeface="Wingdings" charset="2"/>
              <a:buChar char="Ø"/>
            </a:pPr>
            <a:r>
              <a:rPr lang="en-US" dirty="0" smtClean="0"/>
              <a:t>Advance parameter tuning</a:t>
            </a:r>
          </a:p>
          <a:p>
            <a:pPr lvl="1">
              <a:buFont typeface="Wingdings" charset="2"/>
              <a:buChar char="Ø"/>
            </a:pPr>
            <a:r>
              <a:rPr lang="en-US" dirty="0" smtClean="0">
                <a:solidFill>
                  <a:schemeClr val="bg2">
                    <a:lumMod val="75000"/>
                  </a:schemeClr>
                </a:solidFill>
              </a:rPr>
              <a:t>Integration of R statistics and plotting</a:t>
            </a:r>
          </a:p>
          <a:p>
            <a:endParaRPr lang="en-US" dirty="0"/>
          </a:p>
        </p:txBody>
      </p:sp>
    </p:spTree>
    <p:extLst>
      <p:ext uri="{BB962C8B-B14F-4D97-AF65-F5344CB8AC3E}">
        <p14:creationId xmlns:p14="http://schemas.microsoft.com/office/powerpoint/2010/main" val="3986598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533" y="413963"/>
            <a:ext cx="11000671" cy="701731"/>
          </a:xfrm>
          <a:solidFill>
            <a:schemeClr val="accent4">
              <a:lumMod val="20000"/>
              <a:lumOff val="80000"/>
            </a:schemeClr>
          </a:solidFill>
        </p:spPr>
        <p:txBody>
          <a:bodyPr wrap="square">
            <a:spAutoFit/>
          </a:bodyPr>
          <a:lstStyle/>
          <a:p>
            <a:r>
              <a:rPr lang="en-US" dirty="0" err="1" smtClean="0"/>
              <a:t>advance_heatmap.R</a:t>
            </a:r>
            <a:r>
              <a:rPr lang="en-US" dirty="0" smtClean="0"/>
              <a:t>: </a:t>
            </a:r>
            <a:r>
              <a:rPr lang="en-US" dirty="0" err="1" smtClean="0"/>
              <a:t>heatmaps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91479" y="1692343"/>
            <a:ext cx="4022725" cy="4022725"/>
          </a:xfrm>
        </p:spPr>
      </p:pic>
      <p:sp>
        <p:nvSpPr>
          <p:cNvPr id="5" name="TextBox 4"/>
          <p:cNvSpPr txBox="1"/>
          <p:nvPr/>
        </p:nvSpPr>
        <p:spPr>
          <a:xfrm>
            <a:off x="909711" y="1692343"/>
            <a:ext cx="4787704" cy="1384995"/>
          </a:xfrm>
          <a:prstGeom prst="rect">
            <a:avLst/>
          </a:prstGeom>
          <a:noFill/>
        </p:spPr>
        <p:txBody>
          <a:bodyPr wrap="square" rtlCol="0">
            <a:spAutoFit/>
          </a:bodyPr>
          <a:lstStyle/>
          <a:p>
            <a:pPr marL="342900" indent="-342900">
              <a:buFont typeface="Arial" charset="0"/>
              <a:buChar char="•"/>
            </a:pPr>
            <a:r>
              <a:rPr lang="en-US" sz="2800" dirty="0"/>
              <a:t>"heatmap2": </a:t>
            </a:r>
            <a:r>
              <a:rPr lang="en-US" sz="2800" dirty="0" err="1"/>
              <a:t>heatmaps</a:t>
            </a:r>
            <a:r>
              <a:rPr lang="en-US" sz="2800" dirty="0"/>
              <a:t> with genomic </a:t>
            </a:r>
            <a:r>
              <a:rPr lang="en-US" sz="2800" dirty="0" smtClean="0"/>
              <a:t>coordinates, cluster, and color key</a:t>
            </a:r>
            <a:endParaRPr lang="en-US" sz="2800" dirty="0"/>
          </a:p>
        </p:txBody>
      </p:sp>
    </p:spTree>
    <p:extLst>
      <p:ext uri="{BB962C8B-B14F-4D97-AF65-F5344CB8AC3E}">
        <p14:creationId xmlns:p14="http://schemas.microsoft.com/office/powerpoint/2010/main" val="11833861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4566"/>
            <a:ext cx="10515600" cy="701731"/>
          </a:xfrm>
          <a:solidFill>
            <a:schemeClr val="accent4">
              <a:lumMod val="20000"/>
              <a:lumOff val="80000"/>
            </a:schemeClr>
          </a:solidFill>
        </p:spPr>
        <p:txBody>
          <a:bodyPr>
            <a:spAutoFit/>
          </a:bodyPr>
          <a:lstStyle/>
          <a:p>
            <a:r>
              <a:rPr lang="en-US" dirty="0" err="1"/>
              <a:t>a</a:t>
            </a:r>
            <a:r>
              <a:rPr lang="en-US" dirty="0" err="1" smtClean="0"/>
              <a:t>dvance_user_genome.R</a:t>
            </a:r>
            <a:r>
              <a:rPr lang="en-US" dirty="0" smtClean="0"/>
              <a:t>: </a:t>
            </a:r>
            <a:r>
              <a:rPr lang="en-US" dirty="0" err="1" smtClean="0"/>
              <a:t>Ecoli</a:t>
            </a:r>
            <a:endParaRPr lang="en-US" dirty="0"/>
          </a:p>
        </p:txBody>
      </p:sp>
      <p:sp>
        <p:nvSpPr>
          <p:cNvPr id="3" name="Content Placeholder 2"/>
          <p:cNvSpPr>
            <a:spLocks noGrp="1"/>
          </p:cNvSpPr>
          <p:nvPr>
            <p:ph idx="1"/>
          </p:nvPr>
        </p:nvSpPr>
        <p:spPr>
          <a:xfrm>
            <a:off x="838200" y="1825624"/>
            <a:ext cx="5175142" cy="4017237"/>
          </a:xfrm>
        </p:spPr>
        <p:txBody>
          <a:bodyPr/>
          <a:lstStyle/>
          <a:p>
            <a:r>
              <a:rPr lang="en-US" dirty="0" smtClean="0"/>
              <a:t>Define genome sizes</a:t>
            </a:r>
          </a:p>
          <a:p>
            <a:r>
              <a:rPr lang="en-US" dirty="0" smtClean="0"/>
              <a:t>Create anchor circular location database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3262" y="1368424"/>
            <a:ext cx="5282106" cy="5282106"/>
          </a:xfrm>
          <a:prstGeom prst="rect">
            <a:avLst/>
          </a:prstGeom>
        </p:spPr>
      </p:pic>
    </p:spTree>
    <p:extLst>
      <p:ext uri="{BB962C8B-B14F-4D97-AF65-F5344CB8AC3E}">
        <p14:creationId xmlns:p14="http://schemas.microsoft.com/office/powerpoint/2010/main" val="1129071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OmicCircos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This session describes </a:t>
            </a:r>
            <a:r>
              <a:rPr lang="en-US" dirty="0" err="1" smtClean="0"/>
              <a:t>OmicCircos</a:t>
            </a:r>
            <a:r>
              <a:rPr lang="en-US" dirty="0" smtClean="0"/>
              <a:t> parameter setting and tuning to construct circular plots with desired biological features. Example data from human, mouse, and bacteria genome will be used to demonstrate functions for the color selection, annotation, labeling, zoom, and integration of traditional plotting.  Programming experience in R studio is required.</a:t>
            </a:r>
          </a:p>
          <a:p>
            <a:pPr marL="0" indent="0">
              <a:buNone/>
            </a:pPr>
            <a:r>
              <a:rPr lang="en-US" dirty="0" smtClean="0"/>
              <a:t>Features</a:t>
            </a:r>
            <a:r>
              <a:rPr lang="en-US" dirty="0" smtClean="0"/>
              <a:t>:</a:t>
            </a:r>
          </a:p>
          <a:p>
            <a:pPr lvl="1">
              <a:buFont typeface="Wingdings" charset="2"/>
              <a:buChar char="Ø"/>
            </a:pPr>
            <a:r>
              <a:rPr lang="en-US" dirty="0" smtClean="0"/>
              <a:t>Data format</a:t>
            </a:r>
          </a:p>
          <a:p>
            <a:pPr lvl="1">
              <a:buFont typeface="Wingdings" charset="2"/>
              <a:buChar char="Ø"/>
            </a:pPr>
            <a:r>
              <a:rPr lang="en-US" dirty="0" smtClean="0"/>
              <a:t>Installation</a:t>
            </a:r>
          </a:p>
          <a:p>
            <a:pPr lvl="1">
              <a:buFont typeface="Wingdings" charset="2"/>
              <a:buChar char="Ø"/>
            </a:pPr>
            <a:r>
              <a:rPr lang="en-US" dirty="0" smtClean="0"/>
              <a:t>Basic plot setting</a:t>
            </a:r>
          </a:p>
          <a:p>
            <a:pPr lvl="1">
              <a:buFont typeface="Wingdings" charset="2"/>
              <a:buChar char="Ø"/>
            </a:pPr>
            <a:r>
              <a:rPr lang="en-US" dirty="0" smtClean="0"/>
              <a:t>Advance parameter tuning</a:t>
            </a:r>
          </a:p>
          <a:p>
            <a:pPr lvl="1">
              <a:buFont typeface="Wingdings" charset="2"/>
              <a:buChar char="Ø"/>
            </a:pPr>
            <a:r>
              <a:rPr lang="en-US" dirty="0" smtClean="0"/>
              <a:t>Integration of R statistics and plotting</a:t>
            </a:r>
          </a:p>
          <a:p>
            <a:endParaRPr lang="en-US" dirty="0"/>
          </a:p>
        </p:txBody>
      </p:sp>
    </p:spTree>
    <p:extLst>
      <p:ext uri="{BB962C8B-B14F-4D97-AF65-F5344CB8AC3E}">
        <p14:creationId xmlns:p14="http://schemas.microsoft.com/office/powerpoint/2010/main" val="14694329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39" y="475563"/>
            <a:ext cx="10515600" cy="701731"/>
          </a:xfrm>
          <a:solidFill>
            <a:schemeClr val="accent4">
              <a:lumMod val="20000"/>
              <a:lumOff val="80000"/>
            </a:schemeClr>
          </a:solidFill>
        </p:spPr>
        <p:txBody>
          <a:bodyPr>
            <a:spAutoFit/>
          </a:bodyPr>
          <a:lstStyle/>
          <a:p>
            <a:r>
              <a:rPr lang="en-US" dirty="0" smtClean="0"/>
              <a:t>advance_zoom1/2.R: zoom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4800" y="1846263"/>
            <a:ext cx="4022725" cy="4022725"/>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478" y="1951513"/>
            <a:ext cx="4436908" cy="4436908"/>
          </a:xfrm>
          <a:prstGeom prst="rect">
            <a:avLst/>
          </a:prstGeom>
        </p:spPr>
      </p:pic>
    </p:spTree>
    <p:extLst>
      <p:ext uri="{BB962C8B-B14F-4D97-AF65-F5344CB8AC3E}">
        <p14:creationId xmlns:p14="http://schemas.microsoft.com/office/powerpoint/2010/main" val="19496655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OmicsCircos</a:t>
            </a:r>
            <a:endParaRPr lang="en-US" dirty="0"/>
          </a:p>
        </p:txBody>
      </p:sp>
      <p:sp>
        <p:nvSpPr>
          <p:cNvPr id="3" name="Content Placeholder 2"/>
          <p:cNvSpPr>
            <a:spLocks noGrp="1"/>
          </p:cNvSpPr>
          <p:nvPr>
            <p:ph idx="1"/>
          </p:nvPr>
        </p:nvSpPr>
        <p:spPr/>
        <p:txBody>
          <a:bodyPr/>
          <a:lstStyle/>
          <a:p>
            <a:pPr lvl="1">
              <a:buFont typeface="Wingdings" charset="2"/>
              <a:buChar char="Ø"/>
            </a:pPr>
            <a:r>
              <a:rPr lang="en-US" dirty="0" smtClean="0">
                <a:solidFill>
                  <a:schemeClr val="bg2">
                    <a:lumMod val="75000"/>
                  </a:schemeClr>
                </a:solidFill>
              </a:rPr>
              <a:t>Data format</a:t>
            </a:r>
          </a:p>
          <a:p>
            <a:pPr lvl="1">
              <a:buFont typeface="Wingdings" charset="2"/>
              <a:buChar char="Ø"/>
            </a:pPr>
            <a:r>
              <a:rPr lang="en-US" dirty="0" smtClean="0">
                <a:solidFill>
                  <a:schemeClr val="bg2">
                    <a:lumMod val="75000"/>
                  </a:schemeClr>
                </a:solidFill>
              </a:rPr>
              <a:t>Installation</a:t>
            </a:r>
          </a:p>
          <a:p>
            <a:pPr lvl="1">
              <a:buFont typeface="Wingdings" charset="2"/>
              <a:buChar char="Ø"/>
            </a:pPr>
            <a:r>
              <a:rPr lang="en-US" dirty="0" smtClean="0">
                <a:solidFill>
                  <a:schemeClr val="bg2">
                    <a:lumMod val="75000"/>
                  </a:schemeClr>
                </a:solidFill>
              </a:rPr>
              <a:t>Basic plot setting</a:t>
            </a:r>
          </a:p>
          <a:p>
            <a:pPr lvl="1">
              <a:buFont typeface="Wingdings" charset="2"/>
              <a:buChar char="Ø"/>
            </a:pPr>
            <a:r>
              <a:rPr lang="en-US" dirty="0" smtClean="0">
                <a:solidFill>
                  <a:schemeClr val="bg2">
                    <a:lumMod val="75000"/>
                  </a:schemeClr>
                </a:solidFill>
              </a:rPr>
              <a:t>Advance parameter tuning</a:t>
            </a:r>
          </a:p>
          <a:p>
            <a:pPr lvl="1">
              <a:buFont typeface="Wingdings" charset="2"/>
              <a:buChar char="Ø"/>
            </a:pPr>
            <a:r>
              <a:rPr lang="en-US" dirty="0" smtClean="0"/>
              <a:t>Integration of R statistics and plotting</a:t>
            </a:r>
          </a:p>
          <a:p>
            <a:endParaRPr lang="en-US" dirty="0"/>
          </a:p>
        </p:txBody>
      </p:sp>
    </p:spTree>
    <p:extLst>
      <p:ext uri="{BB962C8B-B14F-4D97-AF65-F5344CB8AC3E}">
        <p14:creationId xmlns:p14="http://schemas.microsoft.com/office/powerpoint/2010/main" val="3787633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77041"/>
            <a:ext cx="10515600" cy="701731"/>
          </a:xfrm>
          <a:solidFill>
            <a:schemeClr val="accent4">
              <a:lumMod val="20000"/>
              <a:lumOff val="80000"/>
            </a:schemeClr>
          </a:solidFill>
        </p:spPr>
        <p:txBody>
          <a:bodyPr>
            <a:spAutoFit/>
          </a:bodyPr>
          <a:lstStyle/>
          <a:p>
            <a:r>
              <a:rPr lang="en-US" dirty="0" smtClean="0"/>
              <a:t>integration_pca1/2.R: R graphics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690687"/>
            <a:ext cx="4927169" cy="49271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21168"/>
            <a:ext cx="4768312" cy="4768312"/>
          </a:xfrm>
          <a:prstGeom prst="rect">
            <a:avLst/>
          </a:prstGeom>
        </p:spPr>
      </p:pic>
      <p:sp>
        <p:nvSpPr>
          <p:cNvPr id="3" name="TextBox 2"/>
          <p:cNvSpPr txBox="1"/>
          <p:nvPr/>
        </p:nvSpPr>
        <p:spPr>
          <a:xfrm>
            <a:off x="3680534" y="1721168"/>
            <a:ext cx="5035481" cy="369332"/>
          </a:xfrm>
          <a:prstGeom prst="rect">
            <a:avLst/>
          </a:prstGeom>
          <a:noFill/>
        </p:spPr>
        <p:txBody>
          <a:bodyPr wrap="none" rtlCol="0">
            <a:spAutoFit/>
          </a:bodyPr>
          <a:lstStyle/>
          <a:p>
            <a:pPr marL="285750" indent="-285750">
              <a:buFont typeface="Arial" charset="0"/>
              <a:buChar char="•"/>
            </a:pPr>
            <a:r>
              <a:rPr lang="en-US" dirty="0" smtClean="0"/>
              <a:t>Different integration of PCA and </a:t>
            </a:r>
            <a:r>
              <a:rPr lang="en-US" dirty="0" err="1" smtClean="0"/>
              <a:t>omicCircos</a:t>
            </a:r>
            <a:r>
              <a:rPr lang="en-US" dirty="0" smtClean="0"/>
              <a:t> plots</a:t>
            </a:r>
            <a:endParaRPr lang="en-US" dirty="0"/>
          </a:p>
        </p:txBody>
      </p:sp>
    </p:spTree>
    <p:extLst>
      <p:ext uri="{BB962C8B-B14F-4D97-AF65-F5344CB8AC3E}">
        <p14:creationId xmlns:p14="http://schemas.microsoft.com/office/powerpoint/2010/main" val="13704951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OmicsCircos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This session describes </a:t>
            </a:r>
            <a:r>
              <a:rPr lang="en-US" dirty="0" err="1" smtClean="0"/>
              <a:t>OmicCircos</a:t>
            </a:r>
            <a:r>
              <a:rPr lang="en-US" dirty="0" smtClean="0"/>
              <a:t> parameter setting and tuning to construct circular plots with desired biological features. Example data from human, mouse, and bacteria genome will be used to demonstrate functions for the color selection, annotation, labeling, zoom, and integration of traditional plotting.  Programming experience in R studio is required.</a:t>
            </a:r>
          </a:p>
          <a:p>
            <a:pPr marL="0" indent="0">
              <a:buNone/>
            </a:pPr>
            <a:endParaRPr lang="en-US" dirty="0"/>
          </a:p>
          <a:p>
            <a:pPr marL="0" indent="0">
              <a:buNone/>
            </a:pPr>
            <a:r>
              <a:rPr lang="en-US" dirty="0" smtClean="0"/>
              <a:t>Features:</a:t>
            </a:r>
          </a:p>
          <a:p>
            <a:pPr lvl="1">
              <a:buFont typeface="Wingdings" charset="2"/>
              <a:buChar char="Ø"/>
            </a:pPr>
            <a:r>
              <a:rPr lang="en-US" dirty="0" smtClean="0"/>
              <a:t>Data format</a:t>
            </a:r>
          </a:p>
          <a:p>
            <a:pPr lvl="1">
              <a:buFont typeface="Wingdings" charset="2"/>
              <a:buChar char="Ø"/>
            </a:pPr>
            <a:r>
              <a:rPr lang="en-US" dirty="0" smtClean="0"/>
              <a:t>Installation</a:t>
            </a:r>
          </a:p>
          <a:p>
            <a:pPr lvl="1">
              <a:buFont typeface="Wingdings" charset="2"/>
              <a:buChar char="Ø"/>
            </a:pPr>
            <a:r>
              <a:rPr lang="en-US" dirty="0" smtClean="0"/>
              <a:t>Basic plot setting</a:t>
            </a:r>
          </a:p>
          <a:p>
            <a:pPr lvl="1">
              <a:buFont typeface="Wingdings" charset="2"/>
              <a:buChar char="Ø"/>
            </a:pPr>
            <a:r>
              <a:rPr lang="en-US" dirty="0" smtClean="0"/>
              <a:t>Advance parameter tuning</a:t>
            </a:r>
          </a:p>
          <a:p>
            <a:pPr lvl="1">
              <a:buFont typeface="Wingdings" charset="2"/>
              <a:buChar char="Ø"/>
            </a:pPr>
            <a:r>
              <a:rPr lang="en-US" dirty="0" smtClean="0"/>
              <a:t>Integration of R statistics and plotting</a:t>
            </a:r>
          </a:p>
          <a:p>
            <a:endParaRPr lang="en-US" dirty="0"/>
          </a:p>
        </p:txBody>
      </p:sp>
    </p:spTree>
    <p:extLst>
      <p:ext uri="{BB962C8B-B14F-4D97-AF65-F5344CB8AC3E}">
        <p14:creationId xmlns:p14="http://schemas.microsoft.com/office/powerpoint/2010/main" val="10652149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pic>
        <p:nvPicPr>
          <p:cNvPr id="1026" name="Picture 2" descr="http://circos.ca/presentations/talks/circos_intro/img/circos-27.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3333134" y="1698614"/>
            <a:ext cx="5854081" cy="4525205"/>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86603"/>
            <a:ext cx="10074161" cy="1276726"/>
          </a:xfrm>
          <a:prstGeom prst="rect">
            <a:avLst/>
          </a:prstGeom>
        </p:spPr>
      </p:pic>
    </p:spTree>
    <p:extLst>
      <p:ext uri="{BB962C8B-B14F-4D97-AF65-F5344CB8AC3E}">
        <p14:creationId xmlns:p14="http://schemas.microsoft.com/office/powerpoint/2010/main" val="14035189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3599" y="207882"/>
            <a:ext cx="6837578" cy="6047412"/>
          </a:xfrm>
        </p:spPr>
      </p:pic>
      <p:sp>
        <p:nvSpPr>
          <p:cNvPr id="5" name="TextBox 4"/>
          <p:cNvSpPr txBox="1"/>
          <p:nvPr/>
        </p:nvSpPr>
        <p:spPr>
          <a:xfrm>
            <a:off x="2262433" y="6488668"/>
            <a:ext cx="7399911" cy="369332"/>
          </a:xfrm>
          <a:prstGeom prst="rect">
            <a:avLst/>
          </a:prstGeom>
          <a:noFill/>
        </p:spPr>
        <p:txBody>
          <a:bodyPr wrap="none" rtlCol="0">
            <a:spAutoFit/>
          </a:bodyPr>
          <a:lstStyle/>
          <a:p>
            <a:r>
              <a:rPr lang="en-US" dirty="0" smtClean="0">
                <a:solidFill>
                  <a:schemeClr val="bg1"/>
                </a:solidFill>
              </a:rPr>
              <a:t>https://</a:t>
            </a:r>
            <a:r>
              <a:rPr lang="en-US" dirty="0" err="1" smtClean="0">
                <a:solidFill>
                  <a:schemeClr val="bg1"/>
                </a:solidFill>
              </a:rPr>
              <a:t>www.bioconductor.org</a:t>
            </a:r>
            <a:r>
              <a:rPr lang="en-US" dirty="0" smtClean="0">
                <a:solidFill>
                  <a:schemeClr val="bg1"/>
                </a:solidFill>
              </a:rPr>
              <a:t>/packages/release/</a:t>
            </a:r>
            <a:r>
              <a:rPr lang="en-US" dirty="0" err="1" smtClean="0">
                <a:solidFill>
                  <a:schemeClr val="bg1"/>
                </a:solidFill>
              </a:rPr>
              <a:t>bioc</a:t>
            </a:r>
            <a:r>
              <a:rPr lang="en-US" dirty="0" smtClean="0">
                <a:solidFill>
                  <a:schemeClr val="bg1"/>
                </a:solidFill>
              </a:rPr>
              <a:t>/html/</a:t>
            </a:r>
            <a:r>
              <a:rPr lang="en-US" dirty="0" err="1" smtClean="0">
                <a:solidFill>
                  <a:schemeClr val="bg1"/>
                </a:solidFill>
              </a:rPr>
              <a:t>OmicCircos.html</a:t>
            </a:r>
            <a:endParaRPr lang="en-US" dirty="0">
              <a:solidFill>
                <a:schemeClr val="bg1"/>
              </a:solidFill>
            </a:endParaRPr>
          </a:p>
        </p:txBody>
      </p:sp>
    </p:spTree>
    <p:extLst>
      <p:ext uri="{BB962C8B-B14F-4D97-AF65-F5344CB8AC3E}">
        <p14:creationId xmlns:p14="http://schemas.microsoft.com/office/powerpoint/2010/main" val="10990739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482" y="360405"/>
            <a:ext cx="4046494" cy="17850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805" y="2375586"/>
            <a:ext cx="4044171" cy="4025214"/>
          </a:xfrm>
          <a:prstGeom prst="rect">
            <a:avLst/>
          </a:prstGeom>
        </p:spPr>
      </p:pic>
      <p:pic>
        <p:nvPicPr>
          <p:cNvPr id="8" name="Picture 7"/>
          <p:cNvPicPr>
            <a:picLocks noChangeAspect="1"/>
          </p:cNvPicPr>
          <p:nvPr/>
        </p:nvPicPr>
        <p:blipFill>
          <a:blip r:embed="rId5"/>
          <a:stretch>
            <a:fillRect/>
          </a:stretch>
        </p:blipFill>
        <p:spPr>
          <a:xfrm>
            <a:off x="4857880" y="197709"/>
            <a:ext cx="3248773" cy="2743200"/>
          </a:xfrm>
          <a:prstGeom prst="rect">
            <a:avLst/>
          </a:prstGeom>
          <a:ln>
            <a:solidFill>
              <a:schemeClr val="accent1"/>
            </a:solidFill>
          </a:ln>
        </p:spPr>
      </p:pic>
      <p:sp>
        <p:nvSpPr>
          <p:cNvPr id="9" name="TextBox 8"/>
          <p:cNvSpPr txBox="1"/>
          <p:nvPr/>
        </p:nvSpPr>
        <p:spPr>
          <a:xfrm>
            <a:off x="366482" y="6434778"/>
            <a:ext cx="11638705" cy="369332"/>
          </a:xfrm>
          <a:prstGeom prst="rect">
            <a:avLst/>
          </a:prstGeom>
          <a:noFill/>
        </p:spPr>
        <p:txBody>
          <a:bodyPr wrap="square" rtlCol="0">
            <a:spAutoFit/>
          </a:bodyPr>
          <a:lstStyle/>
          <a:p>
            <a:r>
              <a:rPr lang="en-US" dirty="0">
                <a:solidFill>
                  <a:schemeClr val="bg1"/>
                </a:solidFill>
              </a:rPr>
              <a:t>Wong </a:t>
            </a:r>
            <a:r>
              <a:rPr lang="en-US" dirty="0" smtClean="0">
                <a:solidFill>
                  <a:schemeClr val="bg1"/>
                </a:solidFill>
              </a:rPr>
              <a:t>VC, </a:t>
            </a:r>
            <a:r>
              <a:rPr lang="sk-SK" dirty="0" err="1">
                <a:solidFill>
                  <a:schemeClr val="bg1"/>
                </a:solidFill>
              </a:rPr>
              <a:t>PLoS</a:t>
            </a:r>
            <a:r>
              <a:rPr lang="sk-SK" dirty="0">
                <a:solidFill>
                  <a:schemeClr val="bg1"/>
                </a:solidFill>
              </a:rPr>
              <a:t> </a:t>
            </a:r>
            <a:r>
              <a:rPr lang="sk-SK" dirty="0" err="1">
                <a:solidFill>
                  <a:schemeClr val="bg1"/>
                </a:solidFill>
              </a:rPr>
              <a:t>One</a:t>
            </a:r>
            <a:r>
              <a:rPr lang="sk-SK" dirty="0">
                <a:solidFill>
                  <a:schemeClr val="bg1"/>
                </a:solidFill>
              </a:rPr>
              <a:t>. </a:t>
            </a:r>
            <a:r>
              <a:rPr lang="sk-SK" dirty="0" smtClean="0">
                <a:solidFill>
                  <a:schemeClr val="bg1"/>
                </a:solidFill>
              </a:rPr>
              <a:t>2017; </a:t>
            </a:r>
            <a:r>
              <a:rPr lang="sk-SK" dirty="0" err="1">
                <a:solidFill>
                  <a:schemeClr val="bg1"/>
                </a:solidFill>
              </a:rPr>
              <a:t>Zhao</a:t>
            </a:r>
            <a:r>
              <a:rPr lang="sk-SK" dirty="0">
                <a:solidFill>
                  <a:schemeClr val="bg1"/>
                </a:solidFill>
              </a:rPr>
              <a:t> </a:t>
            </a:r>
            <a:r>
              <a:rPr lang="sk-SK" dirty="0" smtClean="0">
                <a:solidFill>
                  <a:schemeClr val="bg1"/>
                </a:solidFill>
              </a:rPr>
              <a:t>X, </a:t>
            </a:r>
            <a:r>
              <a:rPr lang="sk-SK" dirty="0">
                <a:solidFill>
                  <a:schemeClr val="bg1"/>
                </a:solidFill>
              </a:rPr>
              <a:t>Front </a:t>
            </a:r>
            <a:r>
              <a:rPr lang="sk-SK" dirty="0" err="1">
                <a:solidFill>
                  <a:schemeClr val="bg1"/>
                </a:solidFill>
              </a:rPr>
              <a:t>Microbiol</a:t>
            </a:r>
            <a:r>
              <a:rPr lang="sk-SK" dirty="0">
                <a:solidFill>
                  <a:schemeClr val="bg1"/>
                </a:solidFill>
              </a:rPr>
              <a:t>. </a:t>
            </a:r>
            <a:r>
              <a:rPr lang="sk-SK" dirty="0" smtClean="0">
                <a:solidFill>
                  <a:schemeClr val="bg1"/>
                </a:solidFill>
              </a:rPr>
              <a:t>2016; </a:t>
            </a:r>
            <a:r>
              <a:rPr lang="sk-SK" dirty="0" err="1" smtClean="0">
                <a:solidFill>
                  <a:schemeClr val="bg1"/>
                </a:solidFill>
              </a:rPr>
              <a:t>Pértille</a:t>
            </a:r>
            <a:r>
              <a:rPr lang="sk-SK" dirty="0" smtClean="0">
                <a:solidFill>
                  <a:schemeClr val="bg1"/>
                </a:solidFill>
              </a:rPr>
              <a:t> </a:t>
            </a:r>
            <a:r>
              <a:rPr lang="sk-SK" dirty="0" smtClean="0">
                <a:solidFill>
                  <a:schemeClr val="bg1"/>
                </a:solidFill>
              </a:rPr>
              <a:t>F, </a:t>
            </a:r>
            <a:r>
              <a:rPr lang="it-IT" dirty="0">
                <a:solidFill>
                  <a:schemeClr val="bg1"/>
                </a:solidFill>
              </a:rPr>
              <a:t>Sci Rep. </a:t>
            </a:r>
            <a:r>
              <a:rPr lang="it-IT" dirty="0" smtClean="0">
                <a:solidFill>
                  <a:schemeClr val="bg1"/>
                </a:solidFill>
              </a:rPr>
              <a:t>2016; </a:t>
            </a:r>
            <a:r>
              <a:rPr lang="sk-SK" dirty="0" err="1" smtClean="0">
                <a:solidFill>
                  <a:schemeClr val="bg1"/>
                </a:solidFill>
              </a:rPr>
              <a:t>Castro-Severyn</a:t>
            </a:r>
            <a:r>
              <a:rPr lang="sk-SK" dirty="0" smtClean="0">
                <a:solidFill>
                  <a:schemeClr val="bg1"/>
                </a:solidFill>
              </a:rPr>
              <a:t> J, </a:t>
            </a:r>
            <a:r>
              <a:rPr lang="sk-SK" dirty="0">
                <a:solidFill>
                  <a:schemeClr val="bg1"/>
                </a:solidFill>
              </a:rPr>
              <a:t>Front </a:t>
            </a:r>
            <a:r>
              <a:rPr lang="sk-SK" dirty="0" err="1">
                <a:solidFill>
                  <a:schemeClr val="bg1"/>
                </a:solidFill>
              </a:rPr>
              <a:t>Microbiol</a:t>
            </a:r>
            <a:r>
              <a:rPr lang="sk-SK" dirty="0">
                <a:solidFill>
                  <a:schemeClr val="bg1"/>
                </a:solidFill>
              </a:rPr>
              <a:t>. </a:t>
            </a:r>
            <a:r>
              <a:rPr lang="sk-SK" dirty="0" smtClean="0">
                <a:solidFill>
                  <a:schemeClr val="bg1"/>
                </a:solidFill>
              </a:rPr>
              <a:t>2017</a:t>
            </a:r>
            <a:endParaRPr lang="sk-SK" dirty="0" smtClean="0">
              <a:solidFill>
                <a:schemeClr val="bg1"/>
              </a:solidFill>
            </a:endParaRPr>
          </a:p>
        </p:txBody>
      </p:sp>
      <p:pic>
        <p:nvPicPr>
          <p:cNvPr id="10" name="Picture 9"/>
          <p:cNvPicPr>
            <a:picLocks noChangeAspect="1"/>
          </p:cNvPicPr>
          <p:nvPr/>
        </p:nvPicPr>
        <p:blipFill>
          <a:blip r:embed="rId6"/>
          <a:stretch>
            <a:fillRect/>
          </a:stretch>
        </p:blipFill>
        <p:spPr>
          <a:xfrm>
            <a:off x="8551557" y="197709"/>
            <a:ext cx="2803325" cy="2743200"/>
          </a:xfrm>
          <a:prstGeom prst="rect">
            <a:avLst/>
          </a:prstGeom>
          <a:ln>
            <a:solidFill>
              <a:schemeClr val="accent1"/>
            </a:solidFill>
          </a:ln>
        </p:spPr>
      </p:pic>
      <p:pic>
        <p:nvPicPr>
          <p:cNvPr id="11" name="Picture 10"/>
          <p:cNvPicPr>
            <a:picLocks noChangeAspect="1"/>
          </p:cNvPicPr>
          <p:nvPr/>
        </p:nvPicPr>
        <p:blipFill>
          <a:blip r:embed="rId7"/>
          <a:stretch>
            <a:fillRect/>
          </a:stretch>
        </p:blipFill>
        <p:spPr>
          <a:xfrm>
            <a:off x="5043633" y="3201820"/>
            <a:ext cx="2877265" cy="2850416"/>
          </a:xfrm>
          <a:prstGeom prst="rect">
            <a:avLst/>
          </a:prstGeom>
          <a:ln>
            <a:solidFill>
              <a:schemeClr val="accent1"/>
            </a:solidFill>
          </a:ln>
        </p:spPr>
      </p:pic>
      <p:pic>
        <p:nvPicPr>
          <p:cNvPr id="12" name="Picture 11"/>
          <p:cNvPicPr>
            <a:picLocks noChangeAspect="1"/>
          </p:cNvPicPr>
          <p:nvPr/>
        </p:nvPicPr>
        <p:blipFill>
          <a:blip r:embed="rId8"/>
          <a:stretch>
            <a:fillRect/>
          </a:stretch>
        </p:blipFill>
        <p:spPr>
          <a:xfrm>
            <a:off x="8570176" y="3201820"/>
            <a:ext cx="2752531" cy="2743200"/>
          </a:xfrm>
          <a:prstGeom prst="rect">
            <a:avLst/>
          </a:prstGeom>
          <a:ln>
            <a:solidFill>
              <a:schemeClr val="accent1"/>
            </a:solidFill>
          </a:ln>
        </p:spPr>
      </p:pic>
    </p:spTree>
    <p:extLst>
      <p:ext uri="{BB962C8B-B14F-4D97-AF65-F5344CB8AC3E}">
        <p14:creationId xmlns:p14="http://schemas.microsoft.com/office/powerpoint/2010/main" val="12391496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OmicsCircos</a:t>
            </a:r>
            <a:endParaRPr lang="en-US" dirty="0"/>
          </a:p>
        </p:txBody>
      </p:sp>
      <p:sp>
        <p:nvSpPr>
          <p:cNvPr id="3" name="Content Placeholder 2"/>
          <p:cNvSpPr>
            <a:spLocks noGrp="1"/>
          </p:cNvSpPr>
          <p:nvPr>
            <p:ph idx="1"/>
          </p:nvPr>
        </p:nvSpPr>
        <p:spPr/>
        <p:txBody>
          <a:bodyPr/>
          <a:lstStyle/>
          <a:p>
            <a:pPr lvl="1">
              <a:buFont typeface="Wingdings" charset="2"/>
              <a:buChar char="Ø"/>
            </a:pPr>
            <a:r>
              <a:rPr lang="en-US" dirty="0" smtClean="0"/>
              <a:t>Data format</a:t>
            </a:r>
          </a:p>
          <a:p>
            <a:pPr lvl="1">
              <a:buFont typeface="Wingdings" charset="2"/>
              <a:buChar char="Ø"/>
            </a:pPr>
            <a:r>
              <a:rPr lang="en-US" dirty="0" smtClean="0">
                <a:solidFill>
                  <a:schemeClr val="bg2">
                    <a:lumMod val="75000"/>
                  </a:schemeClr>
                </a:solidFill>
              </a:rPr>
              <a:t>Installation</a:t>
            </a:r>
          </a:p>
          <a:p>
            <a:pPr lvl="1">
              <a:buFont typeface="Wingdings" charset="2"/>
              <a:buChar char="Ø"/>
            </a:pPr>
            <a:r>
              <a:rPr lang="en-US" dirty="0" smtClean="0">
                <a:solidFill>
                  <a:schemeClr val="bg2">
                    <a:lumMod val="75000"/>
                  </a:schemeClr>
                </a:solidFill>
              </a:rPr>
              <a:t>Basic plot setting</a:t>
            </a:r>
          </a:p>
          <a:p>
            <a:pPr lvl="1">
              <a:buFont typeface="Wingdings" charset="2"/>
              <a:buChar char="Ø"/>
            </a:pPr>
            <a:r>
              <a:rPr lang="en-US" dirty="0" smtClean="0">
                <a:solidFill>
                  <a:schemeClr val="bg2">
                    <a:lumMod val="75000"/>
                  </a:schemeClr>
                </a:solidFill>
              </a:rPr>
              <a:t>Advance parameter tuning</a:t>
            </a:r>
          </a:p>
          <a:p>
            <a:pPr lvl="1">
              <a:buFont typeface="Wingdings" charset="2"/>
              <a:buChar char="Ø"/>
            </a:pPr>
            <a:r>
              <a:rPr lang="en-US" dirty="0" smtClean="0">
                <a:solidFill>
                  <a:schemeClr val="bg2">
                    <a:lumMod val="75000"/>
                  </a:schemeClr>
                </a:solidFill>
              </a:rPr>
              <a:t>Integration of R statistics and plotting</a:t>
            </a:r>
          </a:p>
          <a:p>
            <a:endParaRPr lang="en-US" dirty="0"/>
          </a:p>
        </p:txBody>
      </p:sp>
    </p:spTree>
    <p:extLst>
      <p:ext uri="{BB962C8B-B14F-4D97-AF65-F5344CB8AC3E}">
        <p14:creationId xmlns:p14="http://schemas.microsoft.com/office/powerpoint/2010/main" val="3438772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 frames used in OmicCircos</a:t>
            </a:r>
            <a:endParaRPr lang="en-US" dirty="0"/>
          </a:p>
        </p:txBody>
      </p:sp>
      <p:sp>
        <p:nvSpPr>
          <p:cNvPr id="3" name="Content Placeholder 2"/>
          <p:cNvSpPr>
            <a:spLocks noGrp="1"/>
          </p:cNvSpPr>
          <p:nvPr>
            <p:ph idx="1"/>
          </p:nvPr>
        </p:nvSpPr>
        <p:spPr/>
        <p:txBody>
          <a:bodyPr/>
          <a:lstStyle/>
          <a:p>
            <a:r>
              <a:rPr lang="en-US" smtClean="0"/>
              <a:t>Vectors</a:t>
            </a:r>
          </a:p>
          <a:p>
            <a:r>
              <a:rPr lang="en-US" smtClean="0"/>
              <a:t>Matrices</a:t>
            </a:r>
          </a:p>
          <a:p>
            <a:r>
              <a:rPr lang="en-US" smtClean="0"/>
              <a:t>Arrays</a:t>
            </a:r>
          </a:p>
          <a:p>
            <a:r>
              <a:rPr lang="en-US" smtClean="0"/>
              <a:t>Data frames</a:t>
            </a:r>
          </a:p>
          <a:p>
            <a:r>
              <a:rPr lang="en-US" smtClean="0"/>
              <a:t>Lists</a:t>
            </a:r>
          </a:p>
          <a:p>
            <a:r>
              <a:rPr lang="en-US" smtClean="0"/>
              <a:t>Factors</a:t>
            </a:r>
            <a:endParaRPr lang="en-US" dirty="0"/>
          </a:p>
        </p:txBody>
      </p:sp>
      <p:pic>
        <p:nvPicPr>
          <p:cNvPr id="5" name="Picture 4"/>
          <p:cNvPicPr>
            <a:picLocks noChangeAspect="1"/>
          </p:cNvPicPr>
          <p:nvPr/>
        </p:nvPicPr>
        <p:blipFill>
          <a:blip r:embed="rId2"/>
          <a:stretch>
            <a:fillRect/>
          </a:stretch>
        </p:blipFill>
        <p:spPr>
          <a:xfrm>
            <a:off x="3925644" y="1825625"/>
            <a:ext cx="6984925" cy="3884930"/>
          </a:xfrm>
          <a:prstGeom prst="rect">
            <a:avLst/>
          </a:prstGeom>
          <a:ln>
            <a:solidFill>
              <a:schemeClr val="accent1"/>
            </a:solidFill>
          </a:ln>
        </p:spPr>
      </p:pic>
    </p:spTree>
    <p:extLst>
      <p:ext uri="{BB962C8B-B14F-4D97-AF65-F5344CB8AC3E}">
        <p14:creationId xmlns:p14="http://schemas.microsoft.com/office/powerpoint/2010/main" val="9803040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49" y="923090"/>
            <a:ext cx="1390518" cy="665120"/>
          </a:xfrm>
        </p:spPr>
        <p:txBody>
          <a:bodyPr>
            <a:normAutofit/>
          </a:bodyPr>
          <a:lstStyle/>
          <a:p>
            <a:r>
              <a:rPr lang="en-US" sz="2800" dirty="0" smtClean="0">
                <a:latin typeface="+mn-lt"/>
              </a:rPr>
              <a:t>genome</a:t>
            </a:r>
            <a:endParaRPr lang="en-US" sz="2800" dirty="0">
              <a:latin typeface="+mn-lt"/>
            </a:endParaRPr>
          </a:p>
        </p:txBody>
      </p:sp>
      <p:pic>
        <p:nvPicPr>
          <p:cNvPr id="5" name="Picture 4"/>
          <p:cNvPicPr>
            <a:picLocks noChangeAspect="1"/>
          </p:cNvPicPr>
          <p:nvPr/>
        </p:nvPicPr>
        <p:blipFill>
          <a:blip r:embed="rId2"/>
          <a:stretch>
            <a:fillRect/>
          </a:stretch>
        </p:blipFill>
        <p:spPr>
          <a:xfrm>
            <a:off x="1834509" y="296003"/>
            <a:ext cx="4220710" cy="1916150"/>
          </a:xfrm>
          <a:prstGeom prst="rect">
            <a:avLst/>
          </a:prstGeom>
        </p:spPr>
      </p:pic>
      <p:sp>
        <p:nvSpPr>
          <p:cNvPr id="7" name="TextBox 6"/>
          <p:cNvSpPr txBox="1"/>
          <p:nvPr/>
        </p:nvSpPr>
        <p:spPr>
          <a:xfrm flipH="1">
            <a:off x="7944845" y="474651"/>
            <a:ext cx="2214572" cy="646331"/>
          </a:xfrm>
          <a:prstGeom prst="rect">
            <a:avLst/>
          </a:prstGeom>
          <a:solidFill>
            <a:schemeClr val="accent4">
              <a:lumMod val="20000"/>
              <a:lumOff val="80000"/>
            </a:schemeClr>
          </a:solidFill>
        </p:spPr>
        <p:txBody>
          <a:bodyPr wrap="square" rtlCol="0">
            <a:spAutoFit/>
          </a:bodyPr>
          <a:lstStyle/>
          <a:p>
            <a:r>
              <a:rPr lang="en-US" sz="3600" dirty="0" smtClean="0"/>
              <a:t>Input Data</a:t>
            </a:r>
            <a:endParaRPr lang="en-US" sz="3600" dirty="0"/>
          </a:p>
        </p:txBody>
      </p:sp>
      <p:grpSp>
        <p:nvGrpSpPr>
          <p:cNvPr id="4" name="Group 3"/>
          <p:cNvGrpSpPr/>
          <p:nvPr/>
        </p:nvGrpSpPr>
        <p:grpSpPr>
          <a:xfrm>
            <a:off x="2586492" y="4972074"/>
            <a:ext cx="6804794" cy="1415474"/>
            <a:chOff x="2586492" y="4972074"/>
            <a:chExt cx="6804794" cy="1415474"/>
          </a:xfrm>
        </p:grpSpPr>
        <p:pic>
          <p:nvPicPr>
            <p:cNvPr id="18" name="Picture 17"/>
            <p:cNvPicPr>
              <a:picLocks noChangeAspect="1"/>
            </p:cNvPicPr>
            <p:nvPr/>
          </p:nvPicPr>
          <p:blipFill>
            <a:blip r:embed="rId3"/>
            <a:stretch>
              <a:fillRect/>
            </a:stretch>
          </p:blipFill>
          <p:spPr>
            <a:xfrm>
              <a:off x="3743835" y="4972074"/>
              <a:ext cx="5647451" cy="1415474"/>
            </a:xfrm>
            <a:prstGeom prst="rect">
              <a:avLst/>
            </a:prstGeom>
          </p:spPr>
        </p:pic>
        <p:sp>
          <p:nvSpPr>
            <p:cNvPr id="19" name="TextBox 18"/>
            <p:cNvSpPr txBox="1"/>
            <p:nvPr/>
          </p:nvSpPr>
          <p:spPr>
            <a:xfrm>
              <a:off x="2586492" y="5418201"/>
              <a:ext cx="1342874" cy="523220"/>
            </a:xfrm>
            <a:prstGeom prst="rect">
              <a:avLst/>
            </a:prstGeom>
            <a:noFill/>
          </p:spPr>
          <p:txBody>
            <a:bodyPr wrap="square" rtlCol="0">
              <a:spAutoFit/>
            </a:bodyPr>
            <a:lstStyle/>
            <a:p>
              <a:r>
                <a:rPr lang="en-US" sz="2800" dirty="0" smtClean="0"/>
                <a:t>Links</a:t>
              </a:r>
              <a:endParaRPr lang="en-US" sz="2800" dirty="0"/>
            </a:p>
          </p:txBody>
        </p:sp>
      </p:grpSp>
      <p:grpSp>
        <p:nvGrpSpPr>
          <p:cNvPr id="3" name="Group 2"/>
          <p:cNvGrpSpPr/>
          <p:nvPr/>
        </p:nvGrpSpPr>
        <p:grpSpPr>
          <a:xfrm>
            <a:off x="1448430" y="2416505"/>
            <a:ext cx="6738581" cy="2301268"/>
            <a:chOff x="1448430" y="2416505"/>
            <a:chExt cx="6738581" cy="2301268"/>
          </a:xfrm>
        </p:grpSpPr>
        <p:sp>
          <p:nvSpPr>
            <p:cNvPr id="16" name="TextBox 15"/>
            <p:cNvSpPr txBox="1"/>
            <p:nvPr/>
          </p:nvSpPr>
          <p:spPr>
            <a:xfrm>
              <a:off x="1448430" y="3305529"/>
              <a:ext cx="1342874" cy="523220"/>
            </a:xfrm>
            <a:prstGeom prst="rect">
              <a:avLst/>
            </a:prstGeom>
            <a:noFill/>
          </p:spPr>
          <p:txBody>
            <a:bodyPr wrap="square" rtlCol="0">
              <a:spAutoFit/>
            </a:bodyPr>
            <a:lstStyle/>
            <a:p>
              <a:r>
                <a:rPr lang="en-US" sz="2800" dirty="0" smtClean="0"/>
                <a:t>Points </a:t>
              </a:r>
              <a:endParaRPr lang="en-US" sz="2800" dirty="0"/>
            </a:p>
          </p:txBody>
        </p:sp>
        <p:pic>
          <p:nvPicPr>
            <p:cNvPr id="21" name="Picture 20"/>
            <p:cNvPicPr>
              <a:picLocks noChangeAspect="1"/>
            </p:cNvPicPr>
            <p:nvPr/>
          </p:nvPicPr>
          <p:blipFill>
            <a:blip r:embed="rId4"/>
            <a:stretch>
              <a:fillRect/>
            </a:stretch>
          </p:blipFill>
          <p:spPr>
            <a:xfrm>
              <a:off x="2602226" y="2416505"/>
              <a:ext cx="5584785" cy="2301268"/>
            </a:xfrm>
            <a:prstGeom prst="rect">
              <a:avLst/>
            </a:prstGeom>
          </p:spPr>
        </p:pic>
      </p:grpSp>
    </p:spTree>
    <p:extLst>
      <p:ext uri="{BB962C8B-B14F-4D97-AF65-F5344CB8AC3E}">
        <p14:creationId xmlns:p14="http://schemas.microsoft.com/office/powerpoint/2010/main" val="6907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OmicsCircos</a:t>
            </a:r>
            <a:endParaRPr lang="en-US" dirty="0"/>
          </a:p>
        </p:txBody>
      </p:sp>
      <p:sp>
        <p:nvSpPr>
          <p:cNvPr id="3" name="Content Placeholder 2"/>
          <p:cNvSpPr>
            <a:spLocks noGrp="1"/>
          </p:cNvSpPr>
          <p:nvPr>
            <p:ph idx="1"/>
          </p:nvPr>
        </p:nvSpPr>
        <p:spPr/>
        <p:txBody>
          <a:bodyPr/>
          <a:lstStyle/>
          <a:p>
            <a:pPr lvl="1">
              <a:buFont typeface="Wingdings" charset="2"/>
              <a:buChar char="Ø"/>
            </a:pPr>
            <a:r>
              <a:rPr lang="en-US" dirty="0" smtClean="0">
                <a:solidFill>
                  <a:schemeClr val="bg2">
                    <a:lumMod val="75000"/>
                  </a:schemeClr>
                </a:solidFill>
              </a:rPr>
              <a:t>Data format</a:t>
            </a:r>
          </a:p>
          <a:p>
            <a:pPr lvl="1">
              <a:buFont typeface="Wingdings" charset="2"/>
              <a:buChar char="Ø"/>
            </a:pPr>
            <a:r>
              <a:rPr lang="en-US" dirty="0" smtClean="0"/>
              <a:t>Installation</a:t>
            </a:r>
          </a:p>
          <a:p>
            <a:pPr lvl="1">
              <a:buFont typeface="Wingdings" charset="2"/>
              <a:buChar char="Ø"/>
            </a:pPr>
            <a:r>
              <a:rPr lang="en-US" dirty="0" smtClean="0">
                <a:solidFill>
                  <a:schemeClr val="bg2">
                    <a:lumMod val="75000"/>
                  </a:schemeClr>
                </a:solidFill>
              </a:rPr>
              <a:t>Basic plot setting</a:t>
            </a:r>
          </a:p>
          <a:p>
            <a:pPr lvl="1">
              <a:buFont typeface="Wingdings" charset="2"/>
              <a:buChar char="Ø"/>
            </a:pPr>
            <a:r>
              <a:rPr lang="en-US" dirty="0" smtClean="0">
                <a:solidFill>
                  <a:schemeClr val="bg2">
                    <a:lumMod val="75000"/>
                  </a:schemeClr>
                </a:solidFill>
              </a:rPr>
              <a:t>Advance parameter tuning</a:t>
            </a:r>
          </a:p>
          <a:p>
            <a:pPr lvl="1">
              <a:buFont typeface="Wingdings" charset="2"/>
              <a:buChar char="Ø"/>
            </a:pPr>
            <a:r>
              <a:rPr lang="en-US" dirty="0" smtClean="0">
                <a:solidFill>
                  <a:schemeClr val="bg2">
                    <a:lumMod val="75000"/>
                  </a:schemeClr>
                </a:solidFill>
              </a:rPr>
              <a:t>Integration of R statistics and plotting</a:t>
            </a:r>
          </a:p>
          <a:p>
            <a:endParaRPr lang="en-US" dirty="0"/>
          </a:p>
        </p:txBody>
      </p:sp>
    </p:spTree>
    <p:extLst>
      <p:ext uri="{BB962C8B-B14F-4D97-AF65-F5344CB8AC3E}">
        <p14:creationId xmlns:p14="http://schemas.microsoft.com/office/powerpoint/2010/main" val="1407535904"/>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827</TotalTime>
  <Words>488</Words>
  <Application>Microsoft Macintosh PowerPoint</Application>
  <PresentationFormat>Widescreen</PresentationFormat>
  <Paragraphs>114</Paragraphs>
  <Slides>23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Calibri Light</vt:lpstr>
      <vt:lpstr>Wingdings</vt:lpstr>
      <vt:lpstr>Arial</vt:lpstr>
      <vt:lpstr>Retrospect</vt:lpstr>
      <vt:lpstr>OmicCircos in R</vt:lpstr>
      <vt:lpstr>OmicCircos</vt:lpstr>
      <vt:lpstr>PowerPoint Presentation</vt:lpstr>
      <vt:lpstr>PowerPoint Presentation</vt:lpstr>
      <vt:lpstr>PowerPoint Presentation</vt:lpstr>
      <vt:lpstr>OmicsCircos</vt:lpstr>
      <vt:lpstr>Data frames used in OmicCircos</vt:lpstr>
      <vt:lpstr>genome</vt:lpstr>
      <vt:lpstr>OmicsCircos</vt:lpstr>
      <vt:lpstr>Prepare R environment</vt:lpstr>
      <vt:lpstr>OmicsCircos</vt:lpstr>
      <vt:lpstr>basic_plot_data_QC.R: QC plots</vt:lpstr>
      <vt:lpstr>basic_plot_line.R: line plots</vt:lpstr>
      <vt:lpstr>basic_plot_variation.R: data stats</vt:lpstr>
      <vt:lpstr>basic_plot_arc.R: arc plots </vt:lpstr>
      <vt:lpstr>basic_plot_label1/2.R: labels</vt:lpstr>
      <vt:lpstr>OmicsCircos</vt:lpstr>
      <vt:lpstr>advance_heatmap.R: heatmaps</vt:lpstr>
      <vt:lpstr>advance_user_genome.R: Ecoli</vt:lpstr>
      <vt:lpstr>advance_zoom1/2.R: zoom</vt:lpstr>
      <vt:lpstr>OmicsCircos</vt:lpstr>
      <vt:lpstr>integration_pca1/2.R: R graphics</vt:lpstr>
      <vt:lpstr>OmicsCircos</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omicCircos in R</dc:title>
  <dc:creator>Melinda Yan</dc:creator>
  <cp:lastModifiedBy>Squires, Richard (NIH/NIAID) [C]</cp:lastModifiedBy>
  <cp:revision>112</cp:revision>
  <cp:lastPrinted>2016-04-14T17:44:08Z</cp:lastPrinted>
  <dcterms:created xsi:type="dcterms:W3CDTF">2016-04-05T12:47:26Z</dcterms:created>
  <dcterms:modified xsi:type="dcterms:W3CDTF">2017-08-11T14:41:47Z</dcterms:modified>
</cp:coreProperties>
</file>